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gy1YAhBPVCaIJdEWp4BnMRvQPV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AUTOLAYOUT_17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6"/>
          <p:cNvSpPr txBox="1"/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800"/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12">
    <p:bg>
      <p:bgPr>
        <a:solidFill>
          <a:srgbClr val="2D314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5"/>
          <p:cNvSpPr/>
          <p:nvPr/>
        </p:nvSpPr>
        <p:spPr>
          <a:xfrm>
            <a:off x="336579" y="333100"/>
            <a:ext cx="8470800" cy="450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5"/>
          <p:cNvSpPr/>
          <p:nvPr/>
        </p:nvSpPr>
        <p:spPr>
          <a:xfrm>
            <a:off x="141725" y="656801"/>
            <a:ext cx="8860500" cy="385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5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400">
                <a:solidFill>
                  <a:srgbClr val="F2D7EE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80" name="Google Shape;80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14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6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6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6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6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6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23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7"/>
          <p:cNvSpPr txBox="1"/>
          <p:nvPr>
            <p:ph type="title"/>
          </p:nvPr>
        </p:nvSpPr>
        <p:spPr>
          <a:xfrm>
            <a:off x="4820800" y="559300"/>
            <a:ext cx="4071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7"/>
          <p:cNvSpPr txBox="1"/>
          <p:nvPr>
            <p:ph idx="1" type="body"/>
          </p:nvPr>
        </p:nvSpPr>
        <p:spPr>
          <a:xfrm>
            <a:off x="4820821" y="2053722"/>
            <a:ext cx="20025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2" type="body"/>
          </p:nvPr>
        </p:nvSpPr>
        <p:spPr>
          <a:xfrm>
            <a:off x="6889763" y="2053722"/>
            <a:ext cx="20025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24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8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28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4" name="Google Shape;104;p28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9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31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3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24" name="Google Shape;124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32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33" name="Google Shape;133;p3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3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7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7"/>
          <p:cNvSpPr/>
          <p:nvPr/>
        </p:nvSpPr>
        <p:spPr>
          <a:xfrm>
            <a:off x="5323050" y="555900"/>
            <a:ext cx="3075000" cy="403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7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36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42" name="Google Shape;142;p3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38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51" name="Google Shape;151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18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8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8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AUTOLAYOUT_20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9"/>
          <p:cNvSpPr txBox="1"/>
          <p:nvPr>
            <p:ph type="title"/>
          </p:nvPr>
        </p:nvSpPr>
        <p:spPr>
          <a:xfrm>
            <a:off x="311700" y="2890625"/>
            <a:ext cx="74346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311700" y="3521425"/>
            <a:ext cx="63624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5">
    <p:bg>
      <p:bgPr>
        <a:solidFill>
          <a:srgbClr val="FFFFF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0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/>
          <p:nvPr/>
        </p:nvSpPr>
        <p:spPr>
          <a:xfrm rot="10800000">
            <a:off x="7697100" y="-25"/>
            <a:ext cx="962400" cy="17415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/>
          <p:nvPr/>
        </p:nvSpPr>
        <p:spPr>
          <a:xfrm rot="10800000">
            <a:off x="5750475" y="-25"/>
            <a:ext cx="1946700" cy="1741500"/>
          </a:xfrm>
          <a:prstGeom prst="rect">
            <a:avLst/>
          </a:pr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0"/>
          <p:cNvSpPr/>
          <p:nvPr/>
        </p:nvSpPr>
        <p:spPr>
          <a:xfrm flipH="1" rot="10800000">
            <a:off x="8659500" y="-25"/>
            <a:ext cx="484500" cy="1741500"/>
          </a:xfrm>
          <a:prstGeom prst="rect">
            <a:avLst/>
          </a:prstGeom>
          <a:solidFill>
            <a:srgbClr val="FFFFFF">
              <a:alpha val="3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0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20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42" name="Google Shape;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21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1"/>
          <p:cNvSpPr txBox="1"/>
          <p:nvPr>
            <p:ph type="title"/>
          </p:nvPr>
        </p:nvSpPr>
        <p:spPr>
          <a:xfrm>
            <a:off x="291875" y="559300"/>
            <a:ext cx="48135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291900" y="2053713"/>
            <a:ext cx="23676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2737929" y="2053713"/>
            <a:ext cx="23676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AUTOLAYOUT_22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22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7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3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3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3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11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4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udemy.com/share/101W8Q3@X7RgyQRh76Pn_aI_V-uG10J_xLqS4KLbMCelDGC_ZDZ-t_YzakQg6V7mHd92SkEY/" TargetMode="External"/><Relationship Id="rId4" Type="http://schemas.openxmlformats.org/officeDocument/2006/relationships/hyperlink" Target="https://github.com/Pierian-Data/Complete-Python-3-Bootcam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/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TIC TAC TOE!</a:t>
            </a:r>
            <a:endParaRPr/>
          </a:p>
        </p:txBody>
      </p:sp>
      <p:sp>
        <p:nvSpPr>
          <p:cNvPr id="161" name="Google Shape;161;p1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ICP Final Exam: Part II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0"/>
          <p:cNvPicPr preferRelativeResize="0"/>
          <p:nvPr/>
        </p:nvPicPr>
        <p:blipFill rotWithShape="1">
          <a:blip r:embed="rId3">
            <a:alphaModFix/>
          </a:blip>
          <a:srcRect b="0" l="6513" r="6514" t="0"/>
          <a:stretch/>
        </p:blipFill>
        <p:spPr>
          <a:xfrm>
            <a:off x="5585238" y="1036200"/>
            <a:ext cx="2745453" cy="315667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 txBox="1"/>
          <p:nvPr>
            <p:ph type="title"/>
          </p:nvPr>
        </p:nvSpPr>
        <p:spPr>
          <a:xfrm>
            <a:off x="813268" y="547850"/>
            <a:ext cx="1773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Step 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10"/>
          <p:cNvSpPr txBox="1"/>
          <p:nvPr>
            <p:ph idx="1" type="body"/>
          </p:nvPr>
        </p:nvSpPr>
        <p:spPr>
          <a:xfrm>
            <a:off x="813275" y="1383175"/>
            <a:ext cx="4252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5600">
                <a:solidFill>
                  <a:schemeClr val="lt1"/>
                </a:solidFill>
              </a:rPr>
              <a:t>Write a function that checks if the board is full and returns a boolean value. True if full, False otherwise.</a:t>
            </a:r>
            <a:endParaRPr sz="5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813275" y="2571750"/>
            <a:ext cx="43164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full_board_check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space_check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0" i="0" sz="1050" u="none" cap="none" strike="noStrike">
              <a:solidFill>
                <a:srgbClr val="569CD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0" i="0" sz="1050" u="none" cap="none" strike="noStrike">
              <a:solidFill>
                <a:srgbClr val="569CD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2"/>
          <p:cNvPicPr preferRelativeResize="0"/>
          <p:nvPr/>
        </p:nvPicPr>
        <p:blipFill rotWithShape="1">
          <a:blip r:embed="rId3">
            <a:alphaModFix/>
          </a:blip>
          <a:srcRect b="0" l="20400" r="20400" t="0"/>
          <a:stretch/>
        </p:blipFill>
        <p:spPr>
          <a:xfrm>
            <a:off x="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 txBox="1"/>
          <p:nvPr>
            <p:ph type="title"/>
          </p:nvPr>
        </p:nvSpPr>
        <p:spPr>
          <a:xfrm>
            <a:off x="4820800" y="559300"/>
            <a:ext cx="4071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 9</a:t>
            </a:r>
            <a:endParaRPr/>
          </a:p>
        </p:txBody>
      </p:sp>
      <p:sp>
        <p:nvSpPr>
          <p:cNvPr id="239" name="Google Shape;239;p12"/>
          <p:cNvSpPr txBox="1"/>
          <p:nvPr>
            <p:ph idx="1" type="body"/>
          </p:nvPr>
        </p:nvSpPr>
        <p:spPr>
          <a:xfrm>
            <a:off x="4820821" y="2053722"/>
            <a:ext cx="20025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Write a function that asks the player if they want to play again and returns a boolean True if they do want to play again.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108108"/>
              <a:buNone/>
            </a:pPr>
            <a:r>
              <a:t/>
            </a:r>
            <a:endParaRPr/>
          </a:p>
        </p:txBody>
      </p:sp>
      <p:sp>
        <p:nvSpPr>
          <p:cNvPr id="240" name="Google Shape;240;p12"/>
          <p:cNvSpPr txBox="1"/>
          <p:nvPr/>
        </p:nvSpPr>
        <p:spPr>
          <a:xfrm>
            <a:off x="1452450" y="4010125"/>
            <a:ext cx="6239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replay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'Do you want to play again? Enter Yes or No: '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lower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startswith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'Welcome to Tic Tac Toe!'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1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3047650" y="0"/>
            <a:ext cx="6096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"/>
          <p:cNvSpPr txBox="1"/>
          <p:nvPr>
            <p:ph type="title"/>
          </p:nvPr>
        </p:nvSpPr>
        <p:spPr>
          <a:xfrm>
            <a:off x="233600" y="240450"/>
            <a:ext cx="1095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 8</a:t>
            </a:r>
            <a:endParaRPr/>
          </a:p>
        </p:txBody>
      </p:sp>
      <p:sp>
        <p:nvSpPr>
          <p:cNvPr id="247" name="Google Shape;247;p11"/>
          <p:cNvSpPr txBox="1"/>
          <p:nvPr>
            <p:ph idx="1" type="body"/>
          </p:nvPr>
        </p:nvSpPr>
        <p:spPr>
          <a:xfrm>
            <a:off x="233600" y="898225"/>
            <a:ext cx="2566200" cy="2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Write a function that asks for a player's next position (as a number 1-9) and then uses the function from step 6 to check if it's a free position. If it is, then return the position for use.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117647"/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 txBox="1"/>
          <p:nvPr/>
        </p:nvSpPr>
        <p:spPr>
          <a:xfrm>
            <a:off x="233600" y="2769300"/>
            <a:ext cx="52674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player_choice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0" i="0" sz="1050" u="none" cap="none" strike="noStrike">
              <a:solidFill>
                <a:srgbClr val="B5CEA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space_check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'Choose your next position: (1-9) '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endParaRPr b="0" i="0" sz="1050" u="none" cap="none" strike="noStrike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>
            <p:ph type="title"/>
          </p:nvPr>
        </p:nvSpPr>
        <p:spPr>
          <a:xfrm>
            <a:off x="3590100" y="240475"/>
            <a:ext cx="1963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Step 10</a:t>
            </a:r>
            <a:endParaRPr/>
          </a:p>
        </p:txBody>
      </p:sp>
      <p:sp>
        <p:nvSpPr>
          <p:cNvPr id="254" name="Google Shape;254;p13"/>
          <p:cNvSpPr txBox="1"/>
          <p:nvPr>
            <p:ph idx="1" type="body"/>
          </p:nvPr>
        </p:nvSpPr>
        <p:spPr>
          <a:xfrm>
            <a:off x="338550" y="874675"/>
            <a:ext cx="84558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None/>
            </a:pPr>
            <a:r>
              <a:rPr lang="en" sz="5600"/>
              <a:t>Now we use while loops and the functions created so far to run the game!</a:t>
            </a:r>
            <a:endParaRPr sz="56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5" name="Google Shape;255;p13"/>
          <p:cNvSpPr txBox="1"/>
          <p:nvPr/>
        </p:nvSpPr>
        <p:spPr>
          <a:xfrm>
            <a:off x="265950" y="1272775"/>
            <a:ext cx="86121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Reset the board</a:t>
            </a:r>
            <a:endParaRPr b="0" i="0" sz="7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b="0" i="0" sz="700" u="none" cap="none" strike="noStrike">
              <a:solidFill>
                <a:srgbClr val="B5CEA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player1_marker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player2_marker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player_input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turn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choose_first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turn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 will go first.'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play_game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'Are you ready to play? Enter Yes or No.'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play_game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lower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()[</a:t>
            </a:r>
            <a:r>
              <a:rPr b="0" i="0" lang="en" sz="7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game_on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0" i="0" sz="700" u="none" cap="none" strike="noStrike">
              <a:solidFill>
                <a:srgbClr val="569CD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game_on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game_on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turn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'Player 1'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Player1's turn.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display_board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player_choice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place_marker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player1_marker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win_check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player1_marker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display_board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'Congratulations! You have won the game!'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game_on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0" i="0" sz="700" u="none" cap="none" strike="noStrike">
              <a:solidFill>
                <a:srgbClr val="569CD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full_board_check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4080075" y="1272775"/>
            <a:ext cx="44289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display_board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'The game is a draw!'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b="0" i="0" sz="700" u="none" cap="none" strike="noStrike">
              <a:solidFill>
                <a:srgbClr val="C586C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turn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'Player 2'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Player2's turn.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display_board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player_choice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place_marker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player2_marker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win_check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player2_marker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display_board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'Player 2 has won!'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game_on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0" i="0" sz="700" u="none" cap="none" strike="noStrike">
              <a:solidFill>
                <a:srgbClr val="569CD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full_board_check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display_board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theBoard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'The game is a draw!'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b="0" i="0" sz="700" u="none" cap="none" strike="noStrike">
              <a:solidFill>
                <a:srgbClr val="C586C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" sz="7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turn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'Player 1'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7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replay</a:t>
            </a: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7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7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b="0" i="0" sz="700" u="none" cap="none" strike="noStrike">
              <a:solidFill>
                <a:srgbClr val="C586C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262" name="Google Shape;262;p14"/>
          <p:cNvSpPr txBox="1"/>
          <p:nvPr/>
        </p:nvSpPr>
        <p:spPr>
          <a:xfrm>
            <a:off x="338550" y="3554300"/>
            <a:ext cx="821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Udemy: Jose Portilla course &amp; Github references for learning Milestone Projects and understanding concepts. 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https://www.udemy.com/share/101W8Q3@X7RgyQRh76Pn_aI_V-uG10J_xLqS4KLbMCelDGC_ZDZ-t_YzakQg6V7mHd92SkEY/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https://github.com/Pierian-Data/Complete-Python-3-Bootcamp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13121" r="13120" t="0"/>
          <a:stretch/>
        </p:blipFill>
        <p:spPr>
          <a:xfrm>
            <a:off x="5668450" y="955450"/>
            <a:ext cx="2384200" cy="3232600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7" name="Google Shape;167;p2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is Tic Tac Toe?</a:t>
            </a:r>
            <a:endParaRPr/>
          </a:p>
        </p:txBody>
      </p:sp>
      <p:sp>
        <p:nvSpPr>
          <p:cNvPr id="168" name="Google Shape;168;p2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Tic-tac-toe is a game in which two players take turns in drawing either an ' O' or an ' X' in one square of a grid consisting of nine squares. The winner is the first player to get three of the same symbols in a row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are we programming for the game? </a:t>
            </a:r>
            <a:endParaRPr/>
          </a:p>
        </p:txBody>
      </p:sp>
      <p:sp>
        <p:nvSpPr>
          <p:cNvPr id="174" name="Google Shape;174;p3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"/>
              <a:t>2 players should be able to play the game (both sitting at the same computer)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29032"/>
              <a:buNone/>
            </a:pPr>
            <a:r>
              <a:rPr lang="en"/>
              <a:t>The board should be printed out every time a player makes a move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29032"/>
              <a:buNone/>
            </a:pPr>
            <a:r>
              <a:rPr lang="en"/>
              <a:t>We should be able to accept input of the player position and then place a symbol on the board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12903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"/>
          <p:cNvPicPr preferRelativeResize="0"/>
          <p:nvPr/>
        </p:nvPicPr>
        <p:blipFill rotWithShape="1">
          <a:blip r:embed="rId3">
            <a:alphaModFix/>
          </a:blip>
          <a:srcRect b="0" l="-359" r="359" t="-4569"/>
          <a:stretch/>
        </p:blipFill>
        <p:spPr>
          <a:xfrm>
            <a:off x="311700" y="185025"/>
            <a:ext cx="5317776" cy="24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4">
            <a:alphaModFix/>
          </a:blip>
          <a:srcRect b="6463" l="0" r="0" t="0"/>
          <a:stretch/>
        </p:blipFill>
        <p:spPr>
          <a:xfrm>
            <a:off x="6633175" y="281724"/>
            <a:ext cx="1295681" cy="23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>
            <p:ph type="title"/>
          </p:nvPr>
        </p:nvSpPr>
        <p:spPr>
          <a:xfrm>
            <a:off x="311700" y="2870250"/>
            <a:ext cx="74346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182" name="Google Shape;182;p4"/>
          <p:cNvSpPr txBox="1"/>
          <p:nvPr>
            <p:ph idx="1" type="body"/>
          </p:nvPr>
        </p:nvSpPr>
        <p:spPr>
          <a:xfrm>
            <a:off x="311700" y="3521425"/>
            <a:ext cx="63624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en"/>
              <a:t>Write a function that can print out a board. Set up your board as a list, where each index 1-9 corresponds with a number on a number pad, so you get a 3 by 3 board representation.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6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160000"/>
              <a:buNone/>
            </a:pPr>
            <a:r>
              <a:t/>
            </a:r>
            <a:endParaRPr/>
          </a:p>
        </p:txBody>
      </p:sp>
      <p:cxnSp>
        <p:nvCxnSpPr>
          <p:cNvPr id="183" name="Google Shape;183;p4"/>
          <p:cNvCxnSpPr/>
          <p:nvPr/>
        </p:nvCxnSpPr>
        <p:spPr>
          <a:xfrm>
            <a:off x="0" y="4454500"/>
            <a:ext cx="9143100" cy="40800"/>
          </a:xfrm>
          <a:prstGeom prst="straightConnector1">
            <a:avLst/>
          </a:prstGeom>
          <a:noFill/>
          <a:ln cap="flat" cmpd="sng" w="2286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189" name="Google Shape;189;p5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Write a function that can take in a player input and assign their marker as 'X' or 'O'. We use while loops to continually ask until you get a correct answer.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3">
            <a:alphaModFix/>
          </a:blip>
          <a:srcRect b="0" l="0" r="0" t="4716"/>
          <a:stretch/>
        </p:blipFill>
        <p:spPr>
          <a:xfrm>
            <a:off x="1376350" y="2784325"/>
            <a:ext cx="6391275" cy="21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6"/>
          <p:cNvPicPr preferRelativeResize="0"/>
          <p:nvPr/>
        </p:nvPicPr>
        <p:blipFill rotWithShape="1">
          <a:blip r:embed="rId3">
            <a:alphaModFix/>
          </a:blip>
          <a:srcRect b="15548" l="0" r="0" t="15556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"/>
          <p:cNvSpPr txBox="1"/>
          <p:nvPr>
            <p:ph type="title"/>
          </p:nvPr>
        </p:nvSpPr>
        <p:spPr>
          <a:xfrm>
            <a:off x="291900" y="-248725"/>
            <a:ext cx="48135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197" name="Google Shape;197;p6"/>
          <p:cNvSpPr txBox="1"/>
          <p:nvPr>
            <p:ph idx="1" type="body"/>
          </p:nvPr>
        </p:nvSpPr>
        <p:spPr>
          <a:xfrm>
            <a:off x="285325" y="1450295"/>
            <a:ext cx="23676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5600"/>
              <a:t>Write a function that takes in the board list object, a marker ('X' or 'O'), and a desired position (number 1-9) and assigns it to the board.</a:t>
            </a:r>
            <a:endParaRPr sz="5600"/>
          </a:p>
          <a:p>
            <a:pPr indent="0" lvl="0" marL="0" rtl="0" algn="l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6"/>
          <p:cNvSpPr txBox="1"/>
          <p:nvPr>
            <p:ph idx="2" type="body"/>
          </p:nvPr>
        </p:nvSpPr>
        <p:spPr>
          <a:xfrm>
            <a:off x="4374225" y="621775"/>
            <a:ext cx="882000" cy="47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[7,8,9]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[4,5,6]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[1,2,3]</a:t>
            </a:r>
            <a:endParaRPr/>
          </a:p>
        </p:txBody>
      </p:sp>
      <p:cxnSp>
        <p:nvCxnSpPr>
          <p:cNvPr id="199" name="Google Shape;199;p6"/>
          <p:cNvCxnSpPr/>
          <p:nvPr/>
        </p:nvCxnSpPr>
        <p:spPr>
          <a:xfrm>
            <a:off x="3499313" y="-1050"/>
            <a:ext cx="28500" cy="5140800"/>
          </a:xfrm>
          <a:prstGeom prst="straightConnector1">
            <a:avLst/>
          </a:prstGeom>
          <a:noFill/>
          <a:ln cap="flat" cmpd="sng" w="2286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6"/>
          <p:cNvSpPr txBox="1"/>
          <p:nvPr/>
        </p:nvSpPr>
        <p:spPr>
          <a:xfrm>
            <a:off x="291900" y="3564650"/>
            <a:ext cx="42423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place_marker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marker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105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marker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 amt="60000"/>
          </a:blip>
          <a:srcRect b="0" l="29102" r="29102" t="0"/>
          <a:stretch/>
        </p:blipFill>
        <p:spPr>
          <a:xfrm>
            <a:off x="0" y="0"/>
            <a:ext cx="3512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207" name="Google Shape;207;p7"/>
          <p:cNvSpPr txBox="1"/>
          <p:nvPr>
            <p:ph idx="1" type="body"/>
          </p:nvPr>
        </p:nvSpPr>
        <p:spPr>
          <a:xfrm>
            <a:off x="3650500" y="119475"/>
            <a:ext cx="4850400" cy="2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"/>
              <a:t>Write a function that takes in a board and a mark (X or O) and then checks to see if that mark has won.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59999"/>
              <a:buNone/>
            </a:pPr>
            <a:r>
              <a:rPr lang="en"/>
              <a:t>Now, someone only wins if they have XXX or OOO in a diagonal or a vertical/horizontal line all together.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59999"/>
              <a:buNone/>
            </a:pPr>
            <a:r>
              <a:rPr lang="en"/>
              <a:t>So where all the possible outcomes are as follows.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59999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159999"/>
              <a:buNone/>
            </a:pPr>
            <a:r>
              <a:t/>
            </a:r>
            <a:endParaRPr/>
          </a:p>
        </p:txBody>
      </p:sp>
      <p:sp>
        <p:nvSpPr>
          <p:cNvPr id="208" name="Google Shape;208;p7"/>
          <p:cNvSpPr txBox="1"/>
          <p:nvPr/>
        </p:nvSpPr>
        <p:spPr>
          <a:xfrm>
            <a:off x="3650500" y="1564450"/>
            <a:ext cx="52674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#Write a function that takes in a board and checks to see if someone has won.</a:t>
            </a:r>
            <a:endParaRPr b="0" i="0" sz="9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win_check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90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90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((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across the top</a:t>
            </a:r>
            <a:endParaRPr b="0" i="0" sz="9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(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across the middle</a:t>
            </a:r>
            <a:endParaRPr b="0" i="0" sz="9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(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across the bottom</a:t>
            </a:r>
            <a:endParaRPr b="0" i="0" sz="9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(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down the middle</a:t>
            </a:r>
            <a:endParaRPr b="0" i="0" sz="9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(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down the middle</a:t>
            </a:r>
            <a:endParaRPr b="0" i="0" sz="9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(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down the right side</a:t>
            </a:r>
            <a:endParaRPr b="0" i="0" sz="9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(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diagonal</a:t>
            </a:r>
            <a:endParaRPr b="0" i="0" sz="9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(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90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0" i="0" lang="en" sz="9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9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b="0" i="0" lang="en" sz="9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b="0" i="0" lang="en" sz="900" u="none" cap="none" strike="noStrike">
                <a:solidFill>
                  <a:srgbClr val="7CA66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 diagonal</a:t>
            </a:r>
            <a:endParaRPr b="0" i="0" sz="900" u="none" cap="none" strike="noStrike">
              <a:solidFill>
                <a:srgbClr val="7CA66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9" name="Google Shape;209;p7"/>
          <p:cNvCxnSpPr/>
          <p:nvPr/>
        </p:nvCxnSpPr>
        <p:spPr>
          <a:xfrm flipH="1">
            <a:off x="3405050" y="0"/>
            <a:ext cx="10200" cy="5129700"/>
          </a:xfrm>
          <a:prstGeom prst="straightConnector1">
            <a:avLst/>
          </a:prstGeom>
          <a:noFill/>
          <a:ln cap="flat" cmpd="sng" w="2286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8"/>
          <p:cNvPicPr preferRelativeResize="0"/>
          <p:nvPr/>
        </p:nvPicPr>
        <p:blipFill rotWithShape="1">
          <a:blip r:embed="rId3">
            <a:alphaModFix/>
          </a:blip>
          <a:srcRect b="0" l="5556" r="5547" t="0"/>
          <a:stretch/>
        </p:blipFill>
        <p:spPr>
          <a:xfrm>
            <a:off x="3047650" y="0"/>
            <a:ext cx="6096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/>
          <p:cNvSpPr txBox="1"/>
          <p:nvPr>
            <p:ph type="title"/>
          </p:nvPr>
        </p:nvSpPr>
        <p:spPr>
          <a:xfrm>
            <a:off x="233600" y="127975"/>
            <a:ext cx="2566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8730"/>
              <a:buNone/>
            </a:pPr>
            <a:r>
              <a:rPr lang="en"/>
              <a:t>Step 5</a:t>
            </a:r>
            <a:endParaRPr/>
          </a:p>
        </p:txBody>
      </p:sp>
      <p:sp>
        <p:nvSpPr>
          <p:cNvPr id="216" name="Google Shape;216;p8"/>
          <p:cNvSpPr txBox="1"/>
          <p:nvPr>
            <p:ph idx="1" type="body"/>
          </p:nvPr>
        </p:nvSpPr>
        <p:spPr>
          <a:xfrm>
            <a:off x="233600" y="765250"/>
            <a:ext cx="2566200" cy="17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818"/>
              <a:buNone/>
            </a:pPr>
            <a:r>
              <a:rPr lang="en" sz="5500"/>
              <a:t>Write a function that uses the random module to randomly decide which player goes first. You may want to lookup random.randint() Return a string of which player went first.</a:t>
            </a:r>
            <a:endParaRPr sz="5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233600" y="2931950"/>
            <a:ext cx="29865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endParaRPr b="0" i="0" sz="1050" u="none" cap="none" strike="noStrike">
              <a:solidFill>
                <a:srgbClr val="4EC9B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choose_first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" sz="105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randint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105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'Player 2'</a:t>
            </a:r>
            <a:endParaRPr b="0" i="0" sz="1050" u="none" cap="none" strike="noStrike">
              <a:solidFill>
                <a:srgbClr val="CE917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50" u="none" cap="none" strike="noStrike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" sz="1050" u="none" cap="none" strike="noStrik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" sz="105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5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'Player 1'</a:t>
            </a:r>
            <a:endParaRPr b="0" i="0" sz="1050" u="none" cap="none" strike="noStrike">
              <a:solidFill>
                <a:srgbClr val="CE917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/>
          <p:cNvPicPr preferRelativeResize="0"/>
          <p:nvPr/>
        </p:nvPicPr>
        <p:blipFill rotWithShape="1">
          <a:blip r:embed="rId3">
            <a:alphaModFix/>
          </a:blip>
          <a:srcRect b="0" l="1672" r="1671" t="0"/>
          <a:stretch/>
        </p:blipFill>
        <p:spPr>
          <a:xfrm>
            <a:off x="5111275" y="1283250"/>
            <a:ext cx="3494007" cy="2577000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23" name="Google Shape;223;p9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 6</a:t>
            </a:r>
            <a:endParaRPr/>
          </a:p>
        </p:txBody>
      </p:sp>
      <p:sp>
        <p:nvSpPr>
          <p:cNvPr id="224" name="Google Shape;224;p9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8678"/>
              <a:buNone/>
            </a:pPr>
            <a:r>
              <a:rPr lang="en" sz="1845"/>
              <a:t>Write a function that returns a boolean indicating whether a space on the board is freely available.</a:t>
            </a:r>
            <a:endParaRPr sz="1845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35809"/>
              <a:buNone/>
            </a:pPr>
            <a:r>
              <a:t/>
            </a:r>
            <a:endParaRPr sz="1885"/>
          </a:p>
          <a:p>
            <a:pPr indent="0" lvl="0" marL="0" rtl="0" algn="l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SzPct val="164207"/>
              <a:buNone/>
            </a:pPr>
            <a:r>
              <a:rPr lang="en" sz="1559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559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9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space_check</a:t>
            </a:r>
            <a:r>
              <a:rPr lang="en" sz="1559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9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lang="en" sz="1559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9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 sz="1559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9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64207"/>
              <a:buNone/>
            </a:pPr>
            <a:r>
              <a:rPr lang="en" sz="1559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9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559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9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board</a:t>
            </a:r>
            <a:r>
              <a:rPr lang="en" sz="1559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559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 sz="1559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559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559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9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endParaRPr sz="1559">
              <a:solidFill>
                <a:srgbClr val="CE9178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6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16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